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388D2-E61F-4A86-9825-20A5792D32E4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BB8C-4DB4-4C73-9EC9-5137C03BCE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388D2-E61F-4A86-9825-20A5792D32E4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BB8C-4DB4-4C73-9EC9-5137C03BCE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388D2-E61F-4A86-9825-20A5792D32E4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BB8C-4DB4-4C73-9EC9-5137C03BCE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388D2-E61F-4A86-9825-20A5792D32E4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BB8C-4DB4-4C73-9EC9-5137C03BCE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388D2-E61F-4A86-9825-20A5792D32E4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BB8C-4DB4-4C73-9EC9-5137C03BCE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388D2-E61F-4A86-9825-20A5792D32E4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BB8C-4DB4-4C73-9EC9-5137C03BCE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388D2-E61F-4A86-9825-20A5792D32E4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BB8C-4DB4-4C73-9EC9-5137C03BCE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388D2-E61F-4A86-9825-20A5792D32E4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BB8C-4DB4-4C73-9EC9-5137C03BCE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388D2-E61F-4A86-9825-20A5792D32E4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F6ABB8C-4DB4-4C73-9EC9-5137C03BCE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388D2-E61F-4A86-9825-20A5792D32E4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BB8C-4DB4-4C73-9EC9-5137C03BCE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388D2-E61F-4A86-9825-20A5792D32E4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BB8C-4DB4-4C73-9EC9-5137C03BCE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2388D2-E61F-4A86-9825-20A5792D32E4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6ABB8C-4DB4-4C73-9EC9-5137C03BCEA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frame.html?imgurl=http://www.plastbak.com.ua/images/agro/konus.jpg&amp;pageurl=http://www.plastbak.com.ua%2Fagro.html&amp;id=47546448&amp;iid=4&amp;imgwidth=400&amp;imgheight=384&amp;imgsize=9234&amp;images_links=b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Площадь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поверхности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конуса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Геометрия 11 класс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val 2"/>
          <p:cNvSpPr>
            <a:spLocks noChangeArrowheads="1"/>
          </p:cNvSpPr>
          <p:nvPr/>
        </p:nvSpPr>
        <p:spPr bwMode="auto">
          <a:xfrm>
            <a:off x="2555875" y="4149725"/>
            <a:ext cx="4679950" cy="935038"/>
          </a:xfrm>
          <a:prstGeom prst="ellipse">
            <a:avLst/>
          </a:prstGeom>
          <a:solidFill>
            <a:srgbClr val="336699"/>
          </a:solidFill>
          <a:ln w="571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1" name="Freeform 3"/>
          <p:cNvSpPr>
            <a:spLocks/>
          </p:cNvSpPr>
          <p:nvPr/>
        </p:nvSpPr>
        <p:spPr bwMode="auto">
          <a:xfrm>
            <a:off x="4856163" y="2206625"/>
            <a:ext cx="3175" cy="2374900"/>
          </a:xfrm>
          <a:custGeom>
            <a:avLst/>
            <a:gdLst>
              <a:gd name="T0" fmla="*/ 2 w 2"/>
              <a:gd name="T1" fmla="*/ 1496 h 1496"/>
              <a:gd name="T2" fmla="*/ 0 w 2"/>
              <a:gd name="T3" fmla="*/ 0 h 1496"/>
              <a:gd name="T4" fmla="*/ 0 60000 65536"/>
              <a:gd name="T5" fmla="*/ 0 60000 65536"/>
              <a:gd name="T6" fmla="*/ 0 w 2"/>
              <a:gd name="T7" fmla="*/ 0 h 1496"/>
              <a:gd name="T8" fmla="*/ 2 w 2"/>
              <a:gd name="T9" fmla="*/ 1496 h 149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" h="1496">
                <a:moveTo>
                  <a:pt x="2" y="1496"/>
                </a:moveTo>
                <a:lnTo>
                  <a:pt x="0" y="0"/>
                </a:lnTo>
              </a:path>
            </a:pathLst>
          </a:custGeom>
          <a:noFill/>
          <a:ln w="76200">
            <a:solidFill>
              <a:srgbClr val="080808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2" name="Freeform 4"/>
          <p:cNvSpPr>
            <a:spLocks/>
          </p:cNvSpPr>
          <p:nvPr/>
        </p:nvSpPr>
        <p:spPr bwMode="auto">
          <a:xfrm>
            <a:off x="2586038" y="2205038"/>
            <a:ext cx="2273300" cy="2351087"/>
          </a:xfrm>
          <a:custGeom>
            <a:avLst/>
            <a:gdLst>
              <a:gd name="T0" fmla="*/ 1434 w 1434"/>
              <a:gd name="T1" fmla="*/ 0 h 1833"/>
              <a:gd name="T2" fmla="*/ 0 w 1434"/>
              <a:gd name="T3" fmla="*/ 1833 h 1833"/>
              <a:gd name="T4" fmla="*/ 0 60000 65536"/>
              <a:gd name="T5" fmla="*/ 0 60000 65536"/>
              <a:gd name="T6" fmla="*/ 0 w 1434"/>
              <a:gd name="T7" fmla="*/ 0 h 1833"/>
              <a:gd name="T8" fmla="*/ 1434 w 1434"/>
              <a:gd name="T9" fmla="*/ 1833 h 18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34" h="1833">
                <a:moveTo>
                  <a:pt x="1434" y="0"/>
                </a:moveTo>
                <a:lnTo>
                  <a:pt x="0" y="1833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3" name="Freeform 5"/>
          <p:cNvSpPr>
            <a:spLocks/>
          </p:cNvSpPr>
          <p:nvPr/>
        </p:nvSpPr>
        <p:spPr bwMode="auto">
          <a:xfrm>
            <a:off x="4856163" y="2222500"/>
            <a:ext cx="2379662" cy="2359025"/>
          </a:xfrm>
          <a:custGeom>
            <a:avLst/>
            <a:gdLst>
              <a:gd name="T0" fmla="*/ 0 w 1499"/>
              <a:gd name="T1" fmla="*/ 0 h 1486"/>
              <a:gd name="T2" fmla="*/ 1499 w 1499"/>
              <a:gd name="T3" fmla="*/ 1486 h 1486"/>
              <a:gd name="T4" fmla="*/ 0 60000 65536"/>
              <a:gd name="T5" fmla="*/ 0 60000 65536"/>
              <a:gd name="T6" fmla="*/ 0 w 1499"/>
              <a:gd name="T7" fmla="*/ 0 h 1486"/>
              <a:gd name="T8" fmla="*/ 1499 w 1499"/>
              <a:gd name="T9" fmla="*/ 1486 h 14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99" h="1486">
                <a:moveTo>
                  <a:pt x="0" y="0"/>
                </a:moveTo>
                <a:lnTo>
                  <a:pt x="1499" y="1486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4" name="Freeform 6"/>
          <p:cNvSpPr>
            <a:spLocks/>
          </p:cNvSpPr>
          <p:nvPr/>
        </p:nvSpPr>
        <p:spPr bwMode="auto">
          <a:xfrm>
            <a:off x="2790825" y="4808538"/>
            <a:ext cx="204788" cy="95250"/>
          </a:xfrm>
          <a:custGeom>
            <a:avLst/>
            <a:gdLst>
              <a:gd name="T0" fmla="*/ 0 w 129"/>
              <a:gd name="T1" fmla="*/ 0 h 60"/>
              <a:gd name="T2" fmla="*/ 129 w 129"/>
              <a:gd name="T3" fmla="*/ 60 h 60"/>
              <a:gd name="T4" fmla="*/ 0 60000 65536"/>
              <a:gd name="T5" fmla="*/ 0 60000 65536"/>
              <a:gd name="T6" fmla="*/ 0 w 129"/>
              <a:gd name="T7" fmla="*/ 0 h 60"/>
              <a:gd name="T8" fmla="*/ 129 w 129"/>
              <a:gd name="T9" fmla="*/ 60 h 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9" h="60">
                <a:moveTo>
                  <a:pt x="0" y="0"/>
                </a:moveTo>
                <a:lnTo>
                  <a:pt x="129" y="60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5" name="Freeform 7"/>
          <p:cNvSpPr>
            <a:spLocks/>
          </p:cNvSpPr>
          <p:nvPr/>
        </p:nvSpPr>
        <p:spPr bwMode="auto">
          <a:xfrm>
            <a:off x="2555875" y="4508500"/>
            <a:ext cx="61913" cy="220663"/>
          </a:xfrm>
          <a:custGeom>
            <a:avLst/>
            <a:gdLst>
              <a:gd name="T0" fmla="*/ 39 w 39"/>
              <a:gd name="T1" fmla="*/ 0 h 139"/>
              <a:gd name="T2" fmla="*/ 29 w 39"/>
              <a:gd name="T3" fmla="*/ 139 h 139"/>
              <a:gd name="T4" fmla="*/ 0 60000 65536"/>
              <a:gd name="T5" fmla="*/ 0 60000 65536"/>
              <a:gd name="T6" fmla="*/ 0 w 39"/>
              <a:gd name="T7" fmla="*/ 0 h 139"/>
              <a:gd name="T8" fmla="*/ 39 w 39"/>
              <a:gd name="T9" fmla="*/ 139 h 13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9" h="139">
                <a:moveTo>
                  <a:pt x="39" y="0"/>
                </a:moveTo>
                <a:cubicBezTo>
                  <a:pt x="27" y="36"/>
                  <a:pt x="0" y="110"/>
                  <a:pt x="29" y="13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3152775" y="4933950"/>
            <a:ext cx="709613" cy="95250"/>
          </a:xfrm>
          <a:custGeom>
            <a:avLst/>
            <a:gdLst>
              <a:gd name="T0" fmla="*/ 0 w 447"/>
              <a:gd name="T1" fmla="*/ 0 h 60"/>
              <a:gd name="T2" fmla="*/ 447 w 447"/>
              <a:gd name="T3" fmla="*/ 60 h 60"/>
              <a:gd name="T4" fmla="*/ 0 60000 65536"/>
              <a:gd name="T5" fmla="*/ 0 60000 65536"/>
              <a:gd name="T6" fmla="*/ 0 w 447"/>
              <a:gd name="T7" fmla="*/ 0 h 60"/>
              <a:gd name="T8" fmla="*/ 447 w 447"/>
              <a:gd name="T9" fmla="*/ 60 h 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7" h="60">
                <a:moveTo>
                  <a:pt x="0" y="0"/>
                </a:moveTo>
                <a:cubicBezTo>
                  <a:pt x="73" y="15"/>
                  <a:pt x="361" y="60"/>
                  <a:pt x="447" y="6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7" name="Freeform 9"/>
          <p:cNvSpPr>
            <a:spLocks/>
          </p:cNvSpPr>
          <p:nvPr/>
        </p:nvSpPr>
        <p:spPr bwMode="auto">
          <a:xfrm>
            <a:off x="3957638" y="5045075"/>
            <a:ext cx="1465262" cy="69850"/>
          </a:xfrm>
          <a:custGeom>
            <a:avLst/>
            <a:gdLst>
              <a:gd name="T0" fmla="*/ 0 w 923"/>
              <a:gd name="T1" fmla="*/ 0 h 44"/>
              <a:gd name="T2" fmla="*/ 923 w 923"/>
              <a:gd name="T3" fmla="*/ 20 h 44"/>
              <a:gd name="T4" fmla="*/ 0 60000 65536"/>
              <a:gd name="T5" fmla="*/ 0 60000 65536"/>
              <a:gd name="T6" fmla="*/ 0 w 923"/>
              <a:gd name="T7" fmla="*/ 0 h 44"/>
              <a:gd name="T8" fmla="*/ 923 w 923"/>
              <a:gd name="T9" fmla="*/ 44 h 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3" h="44">
                <a:moveTo>
                  <a:pt x="0" y="0"/>
                </a:moveTo>
                <a:cubicBezTo>
                  <a:pt x="66" y="44"/>
                  <a:pt x="846" y="20"/>
                  <a:pt x="923" y="2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8" name="Freeform 10"/>
          <p:cNvSpPr>
            <a:spLocks/>
          </p:cNvSpPr>
          <p:nvPr/>
        </p:nvSpPr>
        <p:spPr bwMode="auto">
          <a:xfrm>
            <a:off x="5502275" y="4997450"/>
            <a:ext cx="819150" cy="96838"/>
          </a:xfrm>
          <a:custGeom>
            <a:avLst/>
            <a:gdLst>
              <a:gd name="T0" fmla="*/ 0 w 516"/>
              <a:gd name="T1" fmla="*/ 40 h 61"/>
              <a:gd name="T2" fmla="*/ 516 w 516"/>
              <a:gd name="T3" fmla="*/ 0 h 61"/>
              <a:gd name="T4" fmla="*/ 0 60000 65536"/>
              <a:gd name="T5" fmla="*/ 0 60000 65536"/>
              <a:gd name="T6" fmla="*/ 0 w 516"/>
              <a:gd name="T7" fmla="*/ 0 h 61"/>
              <a:gd name="T8" fmla="*/ 516 w 516"/>
              <a:gd name="T9" fmla="*/ 61 h 6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16" h="61">
                <a:moveTo>
                  <a:pt x="0" y="40"/>
                </a:moveTo>
                <a:cubicBezTo>
                  <a:pt x="62" y="61"/>
                  <a:pt x="451" y="0"/>
                  <a:pt x="516" y="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9" name="Freeform 11"/>
          <p:cNvSpPr>
            <a:spLocks/>
          </p:cNvSpPr>
          <p:nvPr/>
        </p:nvSpPr>
        <p:spPr bwMode="auto">
          <a:xfrm>
            <a:off x="6305550" y="4949825"/>
            <a:ext cx="300038" cy="47625"/>
          </a:xfrm>
          <a:custGeom>
            <a:avLst/>
            <a:gdLst>
              <a:gd name="T0" fmla="*/ 0 w 189"/>
              <a:gd name="T1" fmla="*/ 30 h 30"/>
              <a:gd name="T2" fmla="*/ 189 w 189"/>
              <a:gd name="T3" fmla="*/ 0 h 30"/>
              <a:gd name="T4" fmla="*/ 0 60000 65536"/>
              <a:gd name="T5" fmla="*/ 0 60000 65536"/>
              <a:gd name="T6" fmla="*/ 0 w 189"/>
              <a:gd name="T7" fmla="*/ 0 h 30"/>
              <a:gd name="T8" fmla="*/ 189 w 189"/>
              <a:gd name="T9" fmla="*/ 30 h 3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9" h="30">
                <a:moveTo>
                  <a:pt x="0" y="30"/>
                </a:moveTo>
                <a:cubicBezTo>
                  <a:pt x="54" y="12"/>
                  <a:pt x="132" y="0"/>
                  <a:pt x="189" y="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0" name="Freeform 12"/>
          <p:cNvSpPr>
            <a:spLocks/>
          </p:cNvSpPr>
          <p:nvPr/>
        </p:nvSpPr>
        <p:spPr bwMode="auto">
          <a:xfrm>
            <a:off x="7094538" y="4603750"/>
            <a:ext cx="157162" cy="173038"/>
          </a:xfrm>
          <a:custGeom>
            <a:avLst/>
            <a:gdLst>
              <a:gd name="T0" fmla="*/ 0 w 99"/>
              <a:gd name="T1" fmla="*/ 109 h 109"/>
              <a:gd name="T2" fmla="*/ 99 w 99"/>
              <a:gd name="T3" fmla="*/ 0 h 109"/>
              <a:gd name="T4" fmla="*/ 0 60000 65536"/>
              <a:gd name="T5" fmla="*/ 0 60000 65536"/>
              <a:gd name="T6" fmla="*/ 0 w 99"/>
              <a:gd name="T7" fmla="*/ 0 h 109"/>
              <a:gd name="T8" fmla="*/ 99 w 99"/>
              <a:gd name="T9" fmla="*/ 109 h 10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9" h="109">
                <a:moveTo>
                  <a:pt x="0" y="109"/>
                </a:moveTo>
                <a:cubicBezTo>
                  <a:pt x="48" y="93"/>
                  <a:pt x="99" y="54"/>
                  <a:pt x="99" y="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1" name="Freeform 13"/>
          <p:cNvSpPr>
            <a:spLocks/>
          </p:cNvSpPr>
          <p:nvPr/>
        </p:nvSpPr>
        <p:spPr bwMode="auto">
          <a:xfrm>
            <a:off x="6716713" y="4808538"/>
            <a:ext cx="282575" cy="109537"/>
          </a:xfrm>
          <a:custGeom>
            <a:avLst/>
            <a:gdLst>
              <a:gd name="T0" fmla="*/ 178 w 178"/>
              <a:gd name="T1" fmla="*/ 0 h 69"/>
              <a:gd name="T2" fmla="*/ 39 w 178"/>
              <a:gd name="T3" fmla="*/ 50 h 69"/>
              <a:gd name="T4" fmla="*/ 29 w 178"/>
              <a:gd name="T5" fmla="*/ 69 h 69"/>
              <a:gd name="T6" fmla="*/ 0 w 178"/>
              <a:gd name="T7" fmla="*/ 60 h 69"/>
              <a:gd name="T8" fmla="*/ 0 60000 65536"/>
              <a:gd name="T9" fmla="*/ 0 60000 65536"/>
              <a:gd name="T10" fmla="*/ 0 60000 65536"/>
              <a:gd name="T11" fmla="*/ 0 60000 65536"/>
              <a:gd name="T12" fmla="*/ 0 w 178"/>
              <a:gd name="T13" fmla="*/ 0 h 69"/>
              <a:gd name="T14" fmla="*/ 178 w 178"/>
              <a:gd name="T15" fmla="*/ 69 h 6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8" h="69">
                <a:moveTo>
                  <a:pt x="178" y="0"/>
                </a:moveTo>
                <a:cubicBezTo>
                  <a:pt x="104" y="50"/>
                  <a:pt x="119" y="24"/>
                  <a:pt x="39" y="50"/>
                </a:cubicBezTo>
                <a:cubicBezTo>
                  <a:pt x="29" y="53"/>
                  <a:pt x="29" y="69"/>
                  <a:pt x="29" y="69"/>
                </a:cubicBezTo>
                <a:cubicBezTo>
                  <a:pt x="19" y="66"/>
                  <a:pt x="0" y="60"/>
                  <a:pt x="0" y="6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2" name="Rectangle 14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258888" y="260350"/>
            <a:ext cx="7885112" cy="1431925"/>
          </a:xfrm>
        </p:spPr>
        <p:txBody>
          <a:bodyPr/>
          <a:lstStyle/>
          <a:p>
            <a:r>
              <a:rPr lang="ru-RU" sz="3600" smtClean="0">
                <a:latin typeface="Times New Roman" charset="0"/>
                <a:cs typeface="Times New Roman" charset="0"/>
              </a:rPr>
              <a:t>Конус безопасности</a:t>
            </a:r>
          </a:p>
        </p:txBody>
      </p:sp>
      <p:pic>
        <p:nvPicPr>
          <p:cNvPr id="2063" name="Picture 15" descr="j019553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838950" y="2286000"/>
            <a:ext cx="2305050" cy="1584325"/>
          </a:xfrm>
        </p:spPr>
      </p:pic>
      <p:sp>
        <p:nvSpPr>
          <p:cNvPr id="2064" name="Line 20"/>
          <p:cNvSpPr>
            <a:spLocks noChangeShapeType="1"/>
          </p:cNvSpPr>
          <p:nvPr/>
        </p:nvSpPr>
        <p:spPr bwMode="auto">
          <a:xfrm>
            <a:off x="4859338" y="3141663"/>
            <a:ext cx="0" cy="1439862"/>
          </a:xfrm>
          <a:prstGeom prst="line">
            <a:avLst/>
          </a:prstGeom>
          <a:noFill/>
          <a:ln w="76200">
            <a:solidFill>
              <a:srgbClr val="080808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5" name="Line 21"/>
          <p:cNvSpPr>
            <a:spLocks noChangeShapeType="1"/>
          </p:cNvSpPr>
          <p:nvPr/>
        </p:nvSpPr>
        <p:spPr bwMode="auto">
          <a:xfrm>
            <a:off x="4859338" y="4581525"/>
            <a:ext cx="2376487" cy="0"/>
          </a:xfrm>
          <a:prstGeom prst="line">
            <a:avLst/>
          </a:prstGeom>
          <a:noFill/>
          <a:ln w="762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6" name="Text Box 22"/>
          <p:cNvSpPr txBox="1">
            <a:spLocks noChangeArrowheads="1"/>
          </p:cNvSpPr>
          <p:nvPr/>
        </p:nvSpPr>
        <p:spPr bwMode="auto">
          <a:xfrm>
            <a:off x="5867400" y="4508500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Arial" charset="0"/>
              </a:rPr>
              <a:t>50 м</a:t>
            </a:r>
          </a:p>
        </p:txBody>
      </p:sp>
      <p:sp>
        <p:nvSpPr>
          <p:cNvPr id="2067" name="Text Box 23"/>
          <p:cNvSpPr txBox="1">
            <a:spLocks noChangeArrowheads="1"/>
          </p:cNvSpPr>
          <p:nvPr/>
        </p:nvSpPr>
        <p:spPr bwMode="auto">
          <a:xfrm>
            <a:off x="4859338" y="2781300"/>
            <a:ext cx="1081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Arial" charset="0"/>
              </a:rPr>
              <a:t>60</a:t>
            </a:r>
            <a:r>
              <a:rPr lang="en-US" sz="2400">
                <a:latin typeface="Arial" charset="0"/>
                <a:cs typeface="Arial" charset="0"/>
              </a:rPr>
              <a:t>º</a:t>
            </a:r>
          </a:p>
        </p:txBody>
      </p:sp>
      <p:sp>
        <p:nvSpPr>
          <p:cNvPr id="2068" name="Freeform 24"/>
          <p:cNvSpPr>
            <a:spLocks/>
          </p:cNvSpPr>
          <p:nvPr/>
        </p:nvSpPr>
        <p:spPr bwMode="auto">
          <a:xfrm>
            <a:off x="4856163" y="2617788"/>
            <a:ext cx="361950" cy="157162"/>
          </a:xfrm>
          <a:custGeom>
            <a:avLst/>
            <a:gdLst>
              <a:gd name="T0" fmla="*/ 0 w 228"/>
              <a:gd name="T1" fmla="*/ 99 h 99"/>
              <a:gd name="T2" fmla="*/ 169 w 228"/>
              <a:gd name="T3" fmla="*/ 59 h 99"/>
              <a:gd name="T4" fmla="*/ 228 w 228"/>
              <a:gd name="T5" fmla="*/ 0 h 99"/>
              <a:gd name="T6" fmla="*/ 0 60000 65536"/>
              <a:gd name="T7" fmla="*/ 0 60000 65536"/>
              <a:gd name="T8" fmla="*/ 0 60000 65536"/>
              <a:gd name="T9" fmla="*/ 0 w 228"/>
              <a:gd name="T10" fmla="*/ 0 h 99"/>
              <a:gd name="T11" fmla="*/ 228 w 228"/>
              <a:gd name="T12" fmla="*/ 99 h 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8" h="99">
                <a:moveTo>
                  <a:pt x="0" y="99"/>
                </a:moveTo>
                <a:cubicBezTo>
                  <a:pt x="59" y="90"/>
                  <a:pt x="113" y="78"/>
                  <a:pt x="169" y="59"/>
                </a:cubicBezTo>
                <a:cubicBezTo>
                  <a:pt x="196" y="41"/>
                  <a:pt x="205" y="21"/>
                  <a:pt x="228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9" name="Text Box 26"/>
          <p:cNvSpPr txBox="1">
            <a:spLocks noChangeArrowheads="1"/>
          </p:cNvSpPr>
          <p:nvPr/>
        </p:nvSpPr>
        <p:spPr bwMode="auto">
          <a:xfrm>
            <a:off x="2916238" y="5300663"/>
            <a:ext cx="4033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80808"/>
                </a:solidFill>
                <a:latin typeface="Times New Roman" charset="0"/>
                <a:cs typeface="Times New Roman" charset="0"/>
              </a:rPr>
              <a:t>Вычислите высоту молниеотвода.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Формулы для вычисления площади поверхности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конуса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 rot="1359616">
            <a:off x="2468563" y="5510213"/>
            <a:ext cx="3603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>
                <a:latin typeface="Times New Roman" pitchFamily="16" charset="0"/>
              </a:rPr>
              <a:t>R</a:t>
            </a:r>
            <a:endParaRPr lang="ru-RU" sz="2000" b="1" i="1">
              <a:latin typeface="Times New Roman" pitchFamily="16" charset="0"/>
            </a:endParaRPr>
          </a:p>
        </p:txBody>
      </p:sp>
      <p:sp>
        <p:nvSpPr>
          <p:cNvPr id="2053" name="Line 6"/>
          <p:cNvSpPr>
            <a:spLocks noChangeShapeType="1"/>
          </p:cNvSpPr>
          <p:nvPr/>
        </p:nvSpPr>
        <p:spPr bwMode="auto">
          <a:xfrm>
            <a:off x="2109788" y="5681663"/>
            <a:ext cx="792162" cy="287337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4" name="Oval 7"/>
          <p:cNvSpPr>
            <a:spLocks noChangeArrowheads="1"/>
          </p:cNvSpPr>
          <p:nvPr/>
        </p:nvSpPr>
        <p:spPr bwMode="auto">
          <a:xfrm>
            <a:off x="642938" y="5324475"/>
            <a:ext cx="2881312" cy="696913"/>
          </a:xfrm>
          <a:prstGeom prst="ellipse">
            <a:avLst/>
          </a:prstGeom>
          <a:solidFill>
            <a:srgbClr val="FFFF00">
              <a:alpha val="59999"/>
            </a:srgbClr>
          </a:solidFill>
          <a:ln w="2857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69925" y="5321300"/>
            <a:ext cx="2881313" cy="719138"/>
            <a:chOff x="2835" y="2387"/>
            <a:chExt cx="1815" cy="453"/>
          </a:xfrm>
        </p:grpSpPr>
        <p:sp>
          <p:nvSpPr>
            <p:cNvPr id="2075" name="Freeform 9"/>
            <p:cNvSpPr>
              <a:spLocks/>
            </p:cNvSpPr>
            <p:nvPr/>
          </p:nvSpPr>
          <p:spPr bwMode="auto">
            <a:xfrm>
              <a:off x="2835" y="2387"/>
              <a:ext cx="1815" cy="226"/>
            </a:xfrm>
            <a:custGeom>
              <a:avLst/>
              <a:gdLst>
                <a:gd name="T0" fmla="*/ 0 w 1815"/>
                <a:gd name="T1" fmla="*/ 226 h 226"/>
                <a:gd name="T2" fmla="*/ 4 w 1815"/>
                <a:gd name="T3" fmla="*/ 207 h 226"/>
                <a:gd name="T4" fmla="*/ 10 w 1815"/>
                <a:gd name="T5" fmla="*/ 192 h 226"/>
                <a:gd name="T6" fmla="*/ 16 w 1815"/>
                <a:gd name="T7" fmla="*/ 186 h 226"/>
                <a:gd name="T8" fmla="*/ 32 w 1815"/>
                <a:gd name="T9" fmla="*/ 166 h 226"/>
                <a:gd name="T10" fmla="*/ 58 w 1815"/>
                <a:gd name="T11" fmla="*/ 147 h 226"/>
                <a:gd name="T12" fmla="*/ 95 w 1815"/>
                <a:gd name="T13" fmla="*/ 126 h 226"/>
                <a:gd name="T14" fmla="*/ 137 w 1815"/>
                <a:gd name="T15" fmla="*/ 106 h 226"/>
                <a:gd name="T16" fmla="*/ 250 w 1815"/>
                <a:gd name="T17" fmla="*/ 70 h 226"/>
                <a:gd name="T18" fmla="*/ 355 w 1815"/>
                <a:gd name="T19" fmla="*/ 46 h 226"/>
                <a:gd name="T20" fmla="*/ 439 w 1815"/>
                <a:gd name="T21" fmla="*/ 32 h 226"/>
                <a:gd name="T22" fmla="*/ 567 w 1815"/>
                <a:gd name="T23" fmla="*/ 17 h 226"/>
                <a:gd name="T24" fmla="*/ 659 w 1815"/>
                <a:gd name="T25" fmla="*/ 9 h 226"/>
                <a:gd name="T26" fmla="*/ 764 w 1815"/>
                <a:gd name="T27" fmla="*/ 3 h 226"/>
                <a:gd name="T28" fmla="*/ 844 w 1815"/>
                <a:gd name="T29" fmla="*/ 0 h 226"/>
                <a:gd name="T30" fmla="*/ 910 w 1815"/>
                <a:gd name="T31" fmla="*/ 0 h 226"/>
                <a:gd name="T32" fmla="*/ 1063 w 1815"/>
                <a:gd name="T33" fmla="*/ 3 h 226"/>
                <a:gd name="T34" fmla="*/ 1135 w 1815"/>
                <a:gd name="T35" fmla="*/ 8 h 226"/>
                <a:gd name="T36" fmla="*/ 1186 w 1815"/>
                <a:gd name="T37" fmla="*/ 10 h 226"/>
                <a:gd name="T38" fmla="*/ 1260 w 1815"/>
                <a:gd name="T39" fmla="*/ 17 h 226"/>
                <a:gd name="T40" fmla="*/ 1342 w 1815"/>
                <a:gd name="T41" fmla="*/ 27 h 226"/>
                <a:gd name="T42" fmla="*/ 1396 w 1815"/>
                <a:gd name="T43" fmla="*/ 36 h 226"/>
                <a:gd name="T44" fmla="*/ 1483 w 1815"/>
                <a:gd name="T45" fmla="*/ 51 h 226"/>
                <a:gd name="T46" fmla="*/ 1575 w 1815"/>
                <a:gd name="T47" fmla="*/ 72 h 226"/>
                <a:gd name="T48" fmla="*/ 1661 w 1815"/>
                <a:gd name="T49" fmla="*/ 101 h 226"/>
                <a:gd name="T50" fmla="*/ 1726 w 1815"/>
                <a:gd name="T51" fmla="*/ 128 h 226"/>
                <a:gd name="T52" fmla="*/ 1767 w 1815"/>
                <a:gd name="T53" fmla="*/ 154 h 226"/>
                <a:gd name="T54" fmla="*/ 1788 w 1815"/>
                <a:gd name="T55" fmla="*/ 173 h 226"/>
                <a:gd name="T56" fmla="*/ 1807 w 1815"/>
                <a:gd name="T57" fmla="*/ 195 h 226"/>
                <a:gd name="T58" fmla="*/ 1813 w 1815"/>
                <a:gd name="T59" fmla="*/ 208 h 226"/>
                <a:gd name="T60" fmla="*/ 1815 w 1815"/>
                <a:gd name="T61" fmla="*/ 224 h 22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815"/>
                <a:gd name="T94" fmla="*/ 0 h 226"/>
                <a:gd name="T95" fmla="*/ 1815 w 1815"/>
                <a:gd name="T96" fmla="*/ 226 h 22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815" h="226">
                  <a:moveTo>
                    <a:pt x="0" y="226"/>
                  </a:moveTo>
                  <a:cubicBezTo>
                    <a:pt x="1" y="223"/>
                    <a:pt x="2" y="213"/>
                    <a:pt x="4" y="207"/>
                  </a:cubicBezTo>
                  <a:cubicBezTo>
                    <a:pt x="6" y="201"/>
                    <a:pt x="8" y="195"/>
                    <a:pt x="10" y="192"/>
                  </a:cubicBezTo>
                  <a:cubicBezTo>
                    <a:pt x="12" y="189"/>
                    <a:pt x="12" y="190"/>
                    <a:pt x="16" y="186"/>
                  </a:cubicBezTo>
                  <a:lnTo>
                    <a:pt x="32" y="166"/>
                  </a:lnTo>
                  <a:lnTo>
                    <a:pt x="58" y="147"/>
                  </a:lnTo>
                  <a:lnTo>
                    <a:pt x="95" y="126"/>
                  </a:lnTo>
                  <a:lnTo>
                    <a:pt x="137" y="106"/>
                  </a:lnTo>
                  <a:lnTo>
                    <a:pt x="250" y="70"/>
                  </a:lnTo>
                  <a:lnTo>
                    <a:pt x="355" y="46"/>
                  </a:lnTo>
                  <a:lnTo>
                    <a:pt x="439" y="32"/>
                  </a:lnTo>
                  <a:lnTo>
                    <a:pt x="567" y="17"/>
                  </a:lnTo>
                  <a:lnTo>
                    <a:pt x="659" y="9"/>
                  </a:lnTo>
                  <a:lnTo>
                    <a:pt x="764" y="3"/>
                  </a:lnTo>
                  <a:lnTo>
                    <a:pt x="844" y="0"/>
                  </a:lnTo>
                  <a:lnTo>
                    <a:pt x="910" y="0"/>
                  </a:lnTo>
                  <a:lnTo>
                    <a:pt x="1063" y="3"/>
                  </a:lnTo>
                  <a:lnTo>
                    <a:pt x="1135" y="8"/>
                  </a:lnTo>
                  <a:lnTo>
                    <a:pt x="1186" y="10"/>
                  </a:lnTo>
                  <a:lnTo>
                    <a:pt x="1260" y="17"/>
                  </a:lnTo>
                  <a:lnTo>
                    <a:pt x="1342" y="27"/>
                  </a:lnTo>
                  <a:lnTo>
                    <a:pt x="1396" y="36"/>
                  </a:lnTo>
                  <a:lnTo>
                    <a:pt x="1483" y="51"/>
                  </a:lnTo>
                  <a:lnTo>
                    <a:pt x="1575" y="72"/>
                  </a:lnTo>
                  <a:lnTo>
                    <a:pt x="1661" y="101"/>
                  </a:lnTo>
                  <a:lnTo>
                    <a:pt x="1726" y="128"/>
                  </a:lnTo>
                  <a:lnTo>
                    <a:pt x="1767" y="154"/>
                  </a:lnTo>
                  <a:lnTo>
                    <a:pt x="1788" y="173"/>
                  </a:lnTo>
                  <a:lnTo>
                    <a:pt x="1807" y="195"/>
                  </a:lnTo>
                  <a:lnTo>
                    <a:pt x="1813" y="208"/>
                  </a:lnTo>
                  <a:lnTo>
                    <a:pt x="1815" y="22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6" name="Freeform 10"/>
            <p:cNvSpPr>
              <a:spLocks/>
            </p:cNvSpPr>
            <p:nvPr/>
          </p:nvSpPr>
          <p:spPr bwMode="auto">
            <a:xfrm rot="10800000">
              <a:off x="2835" y="2614"/>
              <a:ext cx="1815" cy="226"/>
            </a:xfrm>
            <a:custGeom>
              <a:avLst/>
              <a:gdLst>
                <a:gd name="T0" fmla="*/ 0 w 1815"/>
                <a:gd name="T1" fmla="*/ 226 h 226"/>
                <a:gd name="T2" fmla="*/ 4 w 1815"/>
                <a:gd name="T3" fmla="*/ 207 h 226"/>
                <a:gd name="T4" fmla="*/ 10 w 1815"/>
                <a:gd name="T5" fmla="*/ 192 h 226"/>
                <a:gd name="T6" fmla="*/ 16 w 1815"/>
                <a:gd name="T7" fmla="*/ 186 h 226"/>
                <a:gd name="T8" fmla="*/ 32 w 1815"/>
                <a:gd name="T9" fmla="*/ 166 h 226"/>
                <a:gd name="T10" fmla="*/ 58 w 1815"/>
                <a:gd name="T11" fmla="*/ 147 h 226"/>
                <a:gd name="T12" fmla="*/ 95 w 1815"/>
                <a:gd name="T13" fmla="*/ 126 h 226"/>
                <a:gd name="T14" fmla="*/ 137 w 1815"/>
                <a:gd name="T15" fmla="*/ 106 h 226"/>
                <a:gd name="T16" fmla="*/ 250 w 1815"/>
                <a:gd name="T17" fmla="*/ 70 h 226"/>
                <a:gd name="T18" fmla="*/ 355 w 1815"/>
                <a:gd name="T19" fmla="*/ 46 h 226"/>
                <a:gd name="T20" fmla="*/ 439 w 1815"/>
                <a:gd name="T21" fmla="*/ 32 h 226"/>
                <a:gd name="T22" fmla="*/ 567 w 1815"/>
                <a:gd name="T23" fmla="*/ 17 h 226"/>
                <a:gd name="T24" fmla="*/ 659 w 1815"/>
                <a:gd name="T25" fmla="*/ 9 h 226"/>
                <a:gd name="T26" fmla="*/ 764 w 1815"/>
                <a:gd name="T27" fmla="*/ 3 h 226"/>
                <a:gd name="T28" fmla="*/ 844 w 1815"/>
                <a:gd name="T29" fmla="*/ 0 h 226"/>
                <a:gd name="T30" fmla="*/ 910 w 1815"/>
                <a:gd name="T31" fmla="*/ 0 h 226"/>
                <a:gd name="T32" fmla="*/ 1063 w 1815"/>
                <a:gd name="T33" fmla="*/ 3 h 226"/>
                <a:gd name="T34" fmla="*/ 1135 w 1815"/>
                <a:gd name="T35" fmla="*/ 8 h 226"/>
                <a:gd name="T36" fmla="*/ 1186 w 1815"/>
                <a:gd name="T37" fmla="*/ 10 h 226"/>
                <a:gd name="T38" fmla="*/ 1260 w 1815"/>
                <a:gd name="T39" fmla="*/ 17 h 226"/>
                <a:gd name="T40" fmla="*/ 1342 w 1815"/>
                <a:gd name="T41" fmla="*/ 27 h 226"/>
                <a:gd name="T42" fmla="*/ 1396 w 1815"/>
                <a:gd name="T43" fmla="*/ 36 h 226"/>
                <a:gd name="T44" fmla="*/ 1483 w 1815"/>
                <a:gd name="T45" fmla="*/ 51 h 226"/>
                <a:gd name="T46" fmla="*/ 1575 w 1815"/>
                <a:gd name="T47" fmla="*/ 72 h 226"/>
                <a:gd name="T48" fmla="*/ 1661 w 1815"/>
                <a:gd name="T49" fmla="*/ 101 h 226"/>
                <a:gd name="T50" fmla="*/ 1726 w 1815"/>
                <a:gd name="T51" fmla="*/ 128 h 226"/>
                <a:gd name="T52" fmla="*/ 1767 w 1815"/>
                <a:gd name="T53" fmla="*/ 154 h 226"/>
                <a:gd name="T54" fmla="*/ 1788 w 1815"/>
                <a:gd name="T55" fmla="*/ 173 h 226"/>
                <a:gd name="T56" fmla="*/ 1807 w 1815"/>
                <a:gd name="T57" fmla="*/ 195 h 226"/>
                <a:gd name="T58" fmla="*/ 1813 w 1815"/>
                <a:gd name="T59" fmla="*/ 208 h 226"/>
                <a:gd name="T60" fmla="*/ 1815 w 1815"/>
                <a:gd name="T61" fmla="*/ 224 h 22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815"/>
                <a:gd name="T94" fmla="*/ 0 h 226"/>
                <a:gd name="T95" fmla="*/ 1815 w 1815"/>
                <a:gd name="T96" fmla="*/ 226 h 22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815" h="226">
                  <a:moveTo>
                    <a:pt x="0" y="226"/>
                  </a:moveTo>
                  <a:cubicBezTo>
                    <a:pt x="1" y="223"/>
                    <a:pt x="2" y="213"/>
                    <a:pt x="4" y="207"/>
                  </a:cubicBezTo>
                  <a:cubicBezTo>
                    <a:pt x="6" y="201"/>
                    <a:pt x="8" y="195"/>
                    <a:pt x="10" y="192"/>
                  </a:cubicBezTo>
                  <a:cubicBezTo>
                    <a:pt x="12" y="189"/>
                    <a:pt x="12" y="190"/>
                    <a:pt x="16" y="186"/>
                  </a:cubicBezTo>
                  <a:lnTo>
                    <a:pt x="32" y="166"/>
                  </a:lnTo>
                  <a:lnTo>
                    <a:pt x="58" y="147"/>
                  </a:lnTo>
                  <a:lnTo>
                    <a:pt x="95" y="126"/>
                  </a:lnTo>
                  <a:lnTo>
                    <a:pt x="137" y="106"/>
                  </a:lnTo>
                  <a:lnTo>
                    <a:pt x="250" y="70"/>
                  </a:lnTo>
                  <a:lnTo>
                    <a:pt x="355" y="46"/>
                  </a:lnTo>
                  <a:lnTo>
                    <a:pt x="439" y="32"/>
                  </a:lnTo>
                  <a:lnTo>
                    <a:pt x="567" y="17"/>
                  </a:lnTo>
                  <a:lnTo>
                    <a:pt x="659" y="9"/>
                  </a:lnTo>
                  <a:lnTo>
                    <a:pt x="764" y="3"/>
                  </a:lnTo>
                  <a:lnTo>
                    <a:pt x="844" y="0"/>
                  </a:lnTo>
                  <a:lnTo>
                    <a:pt x="910" y="0"/>
                  </a:lnTo>
                  <a:lnTo>
                    <a:pt x="1063" y="3"/>
                  </a:lnTo>
                  <a:lnTo>
                    <a:pt x="1135" y="8"/>
                  </a:lnTo>
                  <a:lnTo>
                    <a:pt x="1186" y="10"/>
                  </a:lnTo>
                  <a:lnTo>
                    <a:pt x="1260" y="17"/>
                  </a:lnTo>
                  <a:lnTo>
                    <a:pt x="1342" y="27"/>
                  </a:lnTo>
                  <a:lnTo>
                    <a:pt x="1396" y="36"/>
                  </a:lnTo>
                  <a:lnTo>
                    <a:pt x="1483" y="51"/>
                  </a:lnTo>
                  <a:lnTo>
                    <a:pt x="1575" y="72"/>
                  </a:lnTo>
                  <a:lnTo>
                    <a:pt x="1661" y="101"/>
                  </a:lnTo>
                  <a:lnTo>
                    <a:pt x="1726" y="128"/>
                  </a:lnTo>
                  <a:lnTo>
                    <a:pt x="1767" y="154"/>
                  </a:lnTo>
                  <a:lnTo>
                    <a:pt x="1788" y="173"/>
                  </a:lnTo>
                  <a:lnTo>
                    <a:pt x="1807" y="195"/>
                  </a:lnTo>
                  <a:lnTo>
                    <a:pt x="1813" y="208"/>
                  </a:lnTo>
                  <a:lnTo>
                    <a:pt x="1815" y="22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6" name="Line 11"/>
          <p:cNvSpPr>
            <a:spLocks noChangeShapeType="1"/>
          </p:cNvSpPr>
          <p:nvPr/>
        </p:nvSpPr>
        <p:spPr bwMode="auto">
          <a:xfrm>
            <a:off x="2109788" y="1360488"/>
            <a:ext cx="1441450" cy="4321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7" name="Line 12"/>
          <p:cNvSpPr>
            <a:spLocks noChangeShapeType="1"/>
          </p:cNvSpPr>
          <p:nvPr/>
        </p:nvSpPr>
        <p:spPr bwMode="auto">
          <a:xfrm flipH="1">
            <a:off x="669925" y="1355725"/>
            <a:ext cx="1430338" cy="43259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8" name="Line 13"/>
          <p:cNvSpPr>
            <a:spLocks noChangeShapeType="1"/>
          </p:cNvSpPr>
          <p:nvPr/>
        </p:nvSpPr>
        <p:spPr bwMode="auto">
          <a:xfrm flipH="1">
            <a:off x="2109788" y="1360488"/>
            <a:ext cx="1587" cy="4321175"/>
          </a:xfrm>
          <a:prstGeom prst="line">
            <a:avLst/>
          </a:prstGeom>
          <a:noFill/>
          <a:ln w="38100">
            <a:solidFill>
              <a:schemeClr val="hlink"/>
            </a:solidFill>
            <a:prstDash val="dash"/>
            <a:round/>
            <a:headEnd type="oval" w="sm" len="sm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2059" name="Arc 14"/>
          <p:cNvSpPr>
            <a:spLocks/>
          </p:cNvSpPr>
          <p:nvPr/>
        </p:nvSpPr>
        <p:spPr bwMode="auto">
          <a:xfrm flipV="1">
            <a:off x="3551238" y="328613"/>
            <a:ext cx="3486150" cy="5370512"/>
          </a:xfrm>
          <a:custGeom>
            <a:avLst/>
            <a:gdLst>
              <a:gd name="T0" fmla="*/ 0 w 21600"/>
              <a:gd name="T1" fmla="*/ 0 h 27205"/>
              <a:gd name="T2" fmla="*/ 543373899 w 21600"/>
              <a:gd name="T3" fmla="*/ 1060187524 h 27205"/>
              <a:gd name="T4" fmla="*/ 0 w 21600"/>
              <a:gd name="T5" fmla="*/ 841758470 h 27205"/>
              <a:gd name="T6" fmla="*/ 0 60000 65536"/>
              <a:gd name="T7" fmla="*/ 0 60000 65536"/>
              <a:gd name="T8" fmla="*/ 0 60000 65536"/>
              <a:gd name="T9" fmla="*/ 0 w 21600"/>
              <a:gd name="T10" fmla="*/ 0 h 27205"/>
              <a:gd name="T11" fmla="*/ 21600 w 21600"/>
              <a:gd name="T12" fmla="*/ 27205 h 2720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20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492"/>
                  <a:pt x="21351" y="25377"/>
                  <a:pt x="20860" y="27205"/>
                </a:cubicBezTo>
              </a:path>
              <a:path w="21600" h="2720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492"/>
                  <a:pt x="21351" y="25377"/>
                  <a:pt x="20860" y="27205"/>
                </a:cubicBezTo>
                <a:lnTo>
                  <a:pt x="0" y="21600"/>
                </a:lnTo>
                <a:close/>
              </a:path>
            </a:pathLst>
          </a:cu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60" name="Line 15"/>
          <p:cNvSpPr>
            <a:spLocks noChangeShapeType="1"/>
          </p:cNvSpPr>
          <p:nvPr/>
        </p:nvSpPr>
        <p:spPr bwMode="auto">
          <a:xfrm flipV="1">
            <a:off x="2109788" y="338138"/>
            <a:ext cx="4802187" cy="10017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1" name="Oval 16"/>
          <p:cNvSpPr>
            <a:spLocks noChangeAspect="1" noChangeArrowheads="1"/>
          </p:cNvSpPr>
          <p:nvPr/>
        </p:nvSpPr>
        <p:spPr bwMode="auto">
          <a:xfrm>
            <a:off x="6300788" y="3213100"/>
            <a:ext cx="2238375" cy="2236788"/>
          </a:xfrm>
          <a:prstGeom prst="ellipse">
            <a:avLst/>
          </a:prstGeom>
          <a:solidFill>
            <a:srgbClr val="FFFF00">
              <a:alpha val="59999"/>
            </a:srgbClr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62" name="Freeform 18"/>
          <p:cNvSpPr>
            <a:spLocks/>
          </p:cNvSpPr>
          <p:nvPr/>
        </p:nvSpPr>
        <p:spPr bwMode="auto">
          <a:xfrm>
            <a:off x="657225" y="1366838"/>
            <a:ext cx="2881313" cy="4670425"/>
          </a:xfrm>
          <a:custGeom>
            <a:avLst/>
            <a:gdLst>
              <a:gd name="T0" fmla="*/ 0 w 1815"/>
              <a:gd name="T1" fmla="*/ 4311650 h 2942"/>
              <a:gd name="T2" fmla="*/ 504825 w 1815"/>
              <a:gd name="T3" fmla="*/ 2798762 h 2942"/>
              <a:gd name="T4" fmla="*/ 900113 w 1815"/>
              <a:gd name="T5" fmla="*/ 1587500 h 2942"/>
              <a:gd name="T6" fmla="*/ 1433513 w 1815"/>
              <a:gd name="T7" fmla="*/ 0 h 2942"/>
              <a:gd name="T8" fmla="*/ 1878013 w 1815"/>
              <a:gd name="T9" fmla="*/ 1358900 h 2942"/>
              <a:gd name="T10" fmla="*/ 2386013 w 1815"/>
              <a:gd name="T11" fmla="*/ 2825750 h 2942"/>
              <a:gd name="T12" fmla="*/ 2881313 w 1815"/>
              <a:gd name="T13" fmla="*/ 4311650 h 2942"/>
              <a:gd name="T14" fmla="*/ 2773363 w 1815"/>
              <a:gd name="T15" fmla="*/ 4457700 h 2942"/>
              <a:gd name="T16" fmla="*/ 2481263 w 1815"/>
              <a:gd name="T17" fmla="*/ 4559300 h 2942"/>
              <a:gd name="T18" fmla="*/ 2074863 w 1815"/>
              <a:gd name="T19" fmla="*/ 4635500 h 2942"/>
              <a:gd name="T20" fmla="*/ 1728788 w 1815"/>
              <a:gd name="T21" fmla="*/ 4670425 h 2942"/>
              <a:gd name="T22" fmla="*/ 1223963 w 1815"/>
              <a:gd name="T23" fmla="*/ 4670425 h 2942"/>
              <a:gd name="T24" fmla="*/ 735013 w 1815"/>
              <a:gd name="T25" fmla="*/ 4622800 h 2942"/>
              <a:gd name="T26" fmla="*/ 288925 w 1815"/>
              <a:gd name="T27" fmla="*/ 4527550 h 2942"/>
              <a:gd name="T28" fmla="*/ 61913 w 1815"/>
              <a:gd name="T29" fmla="*/ 4425950 h 2942"/>
              <a:gd name="T30" fmla="*/ 0 w 1815"/>
              <a:gd name="T31" fmla="*/ 4311650 h 294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15"/>
              <a:gd name="T49" fmla="*/ 0 h 2942"/>
              <a:gd name="T50" fmla="*/ 1815 w 1815"/>
              <a:gd name="T51" fmla="*/ 2942 h 294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15" h="2942">
                <a:moveTo>
                  <a:pt x="0" y="2716"/>
                </a:moveTo>
                <a:lnTo>
                  <a:pt x="318" y="1763"/>
                </a:lnTo>
                <a:lnTo>
                  <a:pt x="567" y="1000"/>
                </a:lnTo>
                <a:lnTo>
                  <a:pt x="903" y="0"/>
                </a:lnTo>
                <a:lnTo>
                  <a:pt x="1183" y="856"/>
                </a:lnTo>
                <a:lnTo>
                  <a:pt x="1503" y="1780"/>
                </a:lnTo>
                <a:lnTo>
                  <a:pt x="1815" y="2716"/>
                </a:lnTo>
                <a:lnTo>
                  <a:pt x="1747" y="2808"/>
                </a:lnTo>
                <a:lnTo>
                  <a:pt x="1563" y="2872"/>
                </a:lnTo>
                <a:lnTo>
                  <a:pt x="1307" y="2920"/>
                </a:lnTo>
                <a:lnTo>
                  <a:pt x="1089" y="2942"/>
                </a:lnTo>
                <a:lnTo>
                  <a:pt x="771" y="2942"/>
                </a:lnTo>
                <a:lnTo>
                  <a:pt x="463" y="2912"/>
                </a:lnTo>
                <a:lnTo>
                  <a:pt x="182" y="2852"/>
                </a:lnTo>
                <a:lnTo>
                  <a:pt x="39" y="2788"/>
                </a:lnTo>
                <a:lnTo>
                  <a:pt x="0" y="2716"/>
                </a:lnTo>
                <a:close/>
              </a:path>
            </a:pathLst>
          </a:custGeom>
          <a:solidFill>
            <a:srgbClr val="3366FF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3" name="Freeform 19"/>
          <p:cNvSpPr>
            <a:spLocks/>
          </p:cNvSpPr>
          <p:nvPr/>
        </p:nvSpPr>
        <p:spPr bwMode="auto">
          <a:xfrm>
            <a:off x="2116138" y="328613"/>
            <a:ext cx="4914900" cy="5372100"/>
          </a:xfrm>
          <a:custGeom>
            <a:avLst/>
            <a:gdLst>
              <a:gd name="T0" fmla="*/ 1447800 w 3096"/>
              <a:gd name="T1" fmla="*/ 5372100 h 3384"/>
              <a:gd name="T2" fmla="*/ 1993900 w 3096"/>
              <a:gd name="T3" fmla="*/ 5321300 h 3384"/>
              <a:gd name="T4" fmla="*/ 2501900 w 3096"/>
              <a:gd name="T5" fmla="*/ 5168900 h 3384"/>
              <a:gd name="T6" fmla="*/ 2870200 w 3096"/>
              <a:gd name="T7" fmla="*/ 4991100 h 3384"/>
              <a:gd name="T8" fmla="*/ 3276601 w 3096"/>
              <a:gd name="T9" fmla="*/ 4724400 h 3384"/>
              <a:gd name="T10" fmla="*/ 3632200 w 3096"/>
              <a:gd name="T11" fmla="*/ 4419600 h 3384"/>
              <a:gd name="T12" fmla="*/ 4013200 w 3096"/>
              <a:gd name="T13" fmla="*/ 3962400 h 3384"/>
              <a:gd name="T14" fmla="*/ 4229100 w 3096"/>
              <a:gd name="T15" fmla="*/ 3644900 h 3384"/>
              <a:gd name="T16" fmla="*/ 4406900 w 3096"/>
              <a:gd name="T17" fmla="*/ 3289301 h 3384"/>
              <a:gd name="T18" fmla="*/ 4546600 w 3096"/>
              <a:gd name="T19" fmla="*/ 3022600 h 3384"/>
              <a:gd name="T20" fmla="*/ 4660900 w 3096"/>
              <a:gd name="T21" fmla="*/ 2692400 h 3384"/>
              <a:gd name="T22" fmla="*/ 4838700 w 3096"/>
              <a:gd name="T23" fmla="*/ 2006600 h 3384"/>
              <a:gd name="T24" fmla="*/ 4889500 w 3096"/>
              <a:gd name="T25" fmla="*/ 1574800 h 3384"/>
              <a:gd name="T26" fmla="*/ 4914900 w 3096"/>
              <a:gd name="T27" fmla="*/ 1054100 h 3384"/>
              <a:gd name="T28" fmla="*/ 4902200 w 3096"/>
              <a:gd name="T29" fmla="*/ 647700 h 3384"/>
              <a:gd name="T30" fmla="*/ 4851400 w 3096"/>
              <a:gd name="T31" fmla="*/ 304800 h 3384"/>
              <a:gd name="T32" fmla="*/ 4800600 w 3096"/>
              <a:gd name="T33" fmla="*/ 0 h 3384"/>
              <a:gd name="T34" fmla="*/ 3073400 w 3096"/>
              <a:gd name="T35" fmla="*/ 368300 h 3384"/>
              <a:gd name="T36" fmla="*/ 0 w 3096"/>
              <a:gd name="T37" fmla="*/ 1003300 h 3384"/>
              <a:gd name="T38" fmla="*/ 939800 w 3096"/>
              <a:gd name="T39" fmla="*/ 3822700 h 3384"/>
              <a:gd name="T40" fmla="*/ 1447800 w 3096"/>
              <a:gd name="T41" fmla="*/ 5372100 h 338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096"/>
              <a:gd name="T64" fmla="*/ 0 h 3384"/>
              <a:gd name="T65" fmla="*/ 3096 w 3096"/>
              <a:gd name="T66" fmla="*/ 3384 h 338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096" h="3384">
                <a:moveTo>
                  <a:pt x="912" y="3384"/>
                </a:moveTo>
                <a:lnTo>
                  <a:pt x="1256" y="3352"/>
                </a:lnTo>
                <a:lnTo>
                  <a:pt x="1576" y="3256"/>
                </a:lnTo>
                <a:lnTo>
                  <a:pt x="1808" y="3144"/>
                </a:lnTo>
                <a:lnTo>
                  <a:pt x="2064" y="2976"/>
                </a:lnTo>
                <a:lnTo>
                  <a:pt x="2288" y="2784"/>
                </a:lnTo>
                <a:lnTo>
                  <a:pt x="2528" y="2496"/>
                </a:lnTo>
                <a:lnTo>
                  <a:pt x="2664" y="2296"/>
                </a:lnTo>
                <a:lnTo>
                  <a:pt x="2776" y="2072"/>
                </a:lnTo>
                <a:lnTo>
                  <a:pt x="2864" y="1904"/>
                </a:lnTo>
                <a:lnTo>
                  <a:pt x="2936" y="1696"/>
                </a:lnTo>
                <a:lnTo>
                  <a:pt x="3048" y="1264"/>
                </a:lnTo>
                <a:lnTo>
                  <a:pt x="3080" y="992"/>
                </a:lnTo>
                <a:lnTo>
                  <a:pt x="3096" y="664"/>
                </a:lnTo>
                <a:lnTo>
                  <a:pt x="3088" y="408"/>
                </a:lnTo>
                <a:lnTo>
                  <a:pt x="3056" y="192"/>
                </a:lnTo>
                <a:lnTo>
                  <a:pt x="3024" y="0"/>
                </a:lnTo>
                <a:lnTo>
                  <a:pt x="1936" y="232"/>
                </a:lnTo>
                <a:lnTo>
                  <a:pt x="0" y="632"/>
                </a:lnTo>
                <a:lnTo>
                  <a:pt x="592" y="2408"/>
                </a:lnTo>
                <a:lnTo>
                  <a:pt x="912" y="3384"/>
                </a:lnTo>
                <a:close/>
              </a:path>
            </a:pathLst>
          </a:custGeom>
          <a:solidFill>
            <a:srgbClr val="3366FF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4" name="Line 21"/>
          <p:cNvSpPr>
            <a:spLocks noChangeShapeType="1"/>
          </p:cNvSpPr>
          <p:nvPr/>
        </p:nvSpPr>
        <p:spPr bwMode="auto">
          <a:xfrm flipH="1">
            <a:off x="2759075" y="3448050"/>
            <a:ext cx="144463" cy="714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 flipH="1" flipV="1">
            <a:off x="1317625" y="3448050"/>
            <a:ext cx="144463" cy="73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6" name="Line 23"/>
          <p:cNvSpPr>
            <a:spLocks noChangeShapeType="1"/>
          </p:cNvSpPr>
          <p:nvPr/>
        </p:nvSpPr>
        <p:spPr bwMode="auto">
          <a:xfrm flipH="1">
            <a:off x="4343400" y="784225"/>
            <a:ext cx="1588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7" name="Line 24"/>
          <p:cNvSpPr>
            <a:spLocks noChangeShapeType="1"/>
          </p:cNvSpPr>
          <p:nvPr/>
        </p:nvSpPr>
        <p:spPr bwMode="auto">
          <a:xfrm>
            <a:off x="7367588" y="4313238"/>
            <a:ext cx="503237" cy="10080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8" name="Text Box 25"/>
          <p:cNvSpPr txBox="1">
            <a:spLocks noChangeArrowheads="1"/>
          </p:cNvSpPr>
          <p:nvPr/>
        </p:nvSpPr>
        <p:spPr bwMode="auto">
          <a:xfrm>
            <a:off x="7573963" y="4503738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>
                <a:latin typeface="Times New Roman" pitchFamily="16" charset="0"/>
              </a:rPr>
              <a:t>R</a:t>
            </a:r>
            <a:endParaRPr lang="ru-RU" sz="2400" b="1" i="1">
              <a:latin typeface="Times New Roman" pitchFamily="16" charset="0"/>
            </a:endParaRPr>
          </a:p>
        </p:txBody>
      </p:sp>
      <p:sp>
        <p:nvSpPr>
          <p:cNvPr id="2069" name="Text Box 26"/>
          <p:cNvSpPr txBox="1">
            <a:spLocks noChangeArrowheads="1"/>
          </p:cNvSpPr>
          <p:nvPr/>
        </p:nvSpPr>
        <p:spPr bwMode="auto">
          <a:xfrm>
            <a:off x="885825" y="3448050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>
                <a:latin typeface="Tahoma" pitchFamily="34" charset="0"/>
              </a:rPr>
              <a:t>L</a:t>
            </a:r>
            <a:endParaRPr lang="ru-RU" b="1" i="1">
              <a:latin typeface="Tahoma" pitchFamily="34" charset="0"/>
            </a:endParaRPr>
          </a:p>
        </p:txBody>
      </p:sp>
      <p:sp>
        <p:nvSpPr>
          <p:cNvPr id="2070" name="Text Box 27"/>
          <p:cNvSpPr txBox="1">
            <a:spLocks noChangeArrowheads="1"/>
          </p:cNvSpPr>
          <p:nvPr/>
        </p:nvSpPr>
        <p:spPr bwMode="auto">
          <a:xfrm rot="-3590742">
            <a:off x="5466556" y="3188495"/>
            <a:ext cx="1584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i="1">
                <a:latin typeface="Times New Roman" pitchFamily="16" charset="0"/>
              </a:rPr>
              <a:t>2</a:t>
            </a:r>
            <a:r>
              <a:rPr lang="en-US" sz="2800" b="1" i="1">
                <a:latin typeface="Times New Roman" pitchFamily="16" charset="0"/>
                <a:sym typeface="Symbol" pitchFamily="18" charset="2"/>
              </a:rPr>
              <a:t>R</a:t>
            </a:r>
          </a:p>
        </p:txBody>
      </p:sp>
      <p:sp>
        <p:nvSpPr>
          <p:cNvPr id="2071" name="Text Box 29"/>
          <p:cNvSpPr txBox="1">
            <a:spLocks noChangeArrowheads="1"/>
          </p:cNvSpPr>
          <p:nvPr/>
        </p:nvSpPr>
        <p:spPr bwMode="auto">
          <a:xfrm rot="-863616">
            <a:off x="4464050" y="422275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>
                <a:latin typeface="Tahoma" pitchFamily="34" charset="0"/>
              </a:rPr>
              <a:t>L</a:t>
            </a:r>
            <a:endParaRPr lang="ru-RU" b="1" i="1">
              <a:latin typeface="Tahoma" pitchFamily="34" charset="0"/>
            </a:endParaRPr>
          </a:p>
        </p:txBody>
      </p:sp>
      <p:sp>
        <p:nvSpPr>
          <p:cNvPr id="2072" name="Text Box 31"/>
          <p:cNvSpPr txBox="1">
            <a:spLocks noChangeArrowheads="1"/>
          </p:cNvSpPr>
          <p:nvPr/>
        </p:nvSpPr>
        <p:spPr bwMode="auto">
          <a:xfrm rot="-3580759">
            <a:off x="2241061" y="2583953"/>
            <a:ext cx="51260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S</a:t>
            </a:r>
            <a:r>
              <a:rPr lang="ru-RU" sz="2800" baseline="-25000"/>
              <a:t>бок.</a:t>
            </a:r>
            <a:r>
              <a:rPr lang="en-US" sz="2800"/>
              <a:t>=S</a:t>
            </a:r>
            <a:r>
              <a:rPr lang="ru-RU" sz="2800" baseline="-25000"/>
              <a:t>сектора</a:t>
            </a:r>
            <a:r>
              <a:rPr lang="ru-RU" sz="2800"/>
              <a:t>=0</a:t>
            </a:r>
            <a:r>
              <a:rPr lang="en-US" sz="2800"/>
              <a:t>,5</a:t>
            </a:r>
            <a:r>
              <a:rPr lang="en-US" sz="2800">
                <a:cs typeface="Arial" charset="0"/>
              </a:rPr>
              <a:t>·2</a:t>
            </a:r>
            <a:r>
              <a:rPr lang="en-US" sz="2800">
                <a:cs typeface="Arial" charset="0"/>
                <a:sym typeface="Symbol" pitchFamily="18" charset="2"/>
              </a:rPr>
              <a:t></a:t>
            </a:r>
            <a:r>
              <a:rPr lang="en-US" sz="2800" i="1">
                <a:latin typeface="Times New Roman" pitchFamily="16" charset="0"/>
                <a:cs typeface="Arial" charset="0"/>
                <a:sym typeface="Symbol" pitchFamily="18" charset="2"/>
              </a:rPr>
              <a:t>R</a:t>
            </a:r>
            <a:r>
              <a:rPr lang="en-US" sz="2800">
                <a:cs typeface="Arial" charset="0"/>
                <a:sym typeface="Symbol" pitchFamily="18" charset="2"/>
              </a:rPr>
              <a:t>·</a:t>
            </a:r>
            <a:r>
              <a:rPr lang="en-US" sz="2800" i="1">
                <a:cs typeface="Arial" charset="0"/>
                <a:sym typeface="Symbol" pitchFamily="18" charset="2"/>
              </a:rPr>
              <a:t>L</a:t>
            </a:r>
            <a:r>
              <a:rPr lang="en-US" sz="2800">
                <a:cs typeface="Arial" charset="0"/>
                <a:sym typeface="Symbol" pitchFamily="18" charset="2"/>
              </a:rPr>
              <a:t>=</a:t>
            </a:r>
            <a:r>
              <a:rPr lang="en-US" sz="2800" i="1">
                <a:latin typeface="Times New Roman" pitchFamily="16" charset="0"/>
                <a:cs typeface="Arial" charset="0"/>
                <a:sym typeface="Symbol" pitchFamily="18" charset="2"/>
              </a:rPr>
              <a:t>R</a:t>
            </a:r>
            <a:r>
              <a:rPr lang="en-US" sz="2800" i="1">
                <a:cs typeface="Arial" charset="0"/>
                <a:sym typeface="Symbol" pitchFamily="18" charset="2"/>
              </a:rPr>
              <a:t>L</a:t>
            </a:r>
            <a:endParaRPr lang="en-US" sz="2800" i="1" baseline="-25000">
              <a:cs typeface="Arial" charset="0"/>
              <a:sym typeface="Symbol" pitchFamily="18" charset="2"/>
            </a:endParaRPr>
          </a:p>
        </p:txBody>
      </p:sp>
      <p:sp>
        <p:nvSpPr>
          <p:cNvPr id="2073" name="Text Box 32"/>
          <p:cNvSpPr txBox="1">
            <a:spLocks noChangeArrowheads="1"/>
          </p:cNvSpPr>
          <p:nvPr/>
        </p:nvSpPr>
        <p:spPr bwMode="auto">
          <a:xfrm>
            <a:off x="6700838" y="3565525"/>
            <a:ext cx="17097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S</a:t>
            </a:r>
            <a:r>
              <a:rPr lang="ru-RU" sz="2800" baseline="-25000"/>
              <a:t>осн.</a:t>
            </a:r>
            <a:r>
              <a:rPr lang="ru-RU" sz="2800"/>
              <a:t>=</a:t>
            </a:r>
            <a:r>
              <a:rPr lang="ru-RU" sz="2800">
                <a:sym typeface="Symbol" pitchFamily="18" charset="2"/>
              </a:rPr>
              <a:t></a:t>
            </a:r>
            <a:r>
              <a:rPr lang="en-US" sz="2800" i="1">
                <a:latin typeface="Times New Roman" pitchFamily="16" charset="0"/>
                <a:sym typeface="Symbol" pitchFamily="18" charset="2"/>
              </a:rPr>
              <a:t>R</a:t>
            </a:r>
            <a:r>
              <a:rPr lang="en-US" sz="2800" baseline="30000">
                <a:sym typeface="Symbol" pitchFamily="18" charset="2"/>
              </a:rPr>
              <a:t>2</a:t>
            </a:r>
            <a:endParaRPr lang="ru-RU" sz="2800" baseline="30000">
              <a:sym typeface="Symbol" pitchFamily="18" charset="2"/>
            </a:endParaRPr>
          </a:p>
        </p:txBody>
      </p:sp>
      <p:sp>
        <p:nvSpPr>
          <p:cNvPr id="2074" name="Text Box 35"/>
          <p:cNvSpPr txBox="1">
            <a:spLocks noChangeArrowheads="1"/>
          </p:cNvSpPr>
          <p:nvPr/>
        </p:nvSpPr>
        <p:spPr bwMode="auto">
          <a:xfrm>
            <a:off x="3214678" y="6000768"/>
            <a:ext cx="59293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/>
              <a:t>S</a:t>
            </a:r>
            <a:r>
              <a:rPr lang="ru-RU" sz="2800" b="1" baseline="-25000" dirty="0" err="1"/>
              <a:t>пов.</a:t>
            </a:r>
            <a:r>
              <a:rPr lang="ru-RU" sz="2800" b="1" dirty="0" err="1"/>
              <a:t>=</a:t>
            </a:r>
            <a:r>
              <a:rPr lang="en-US" sz="2800" b="1" dirty="0"/>
              <a:t>S</a:t>
            </a:r>
            <a:r>
              <a:rPr lang="ru-RU" sz="2800" b="1" baseline="-25000" dirty="0" err="1"/>
              <a:t>бок.</a:t>
            </a:r>
            <a:r>
              <a:rPr lang="ru-RU" sz="2800" b="1" dirty="0" err="1"/>
              <a:t>+</a:t>
            </a:r>
            <a:r>
              <a:rPr lang="en-US" sz="2800" b="1" dirty="0"/>
              <a:t>S</a:t>
            </a:r>
            <a:r>
              <a:rPr lang="ru-RU" sz="2800" b="1" baseline="-25000" dirty="0" err="1"/>
              <a:t>осн.</a:t>
            </a:r>
            <a:r>
              <a:rPr lang="ru-RU" sz="2800" b="1" dirty="0" err="1"/>
              <a:t>=</a:t>
            </a:r>
            <a:r>
              <a:rPr lang="ru-RU" sz="2800" b="1" dirty="0">
                <a:sym typeface="Symbol" pitchFamily="18" charset="2"/>
              </a:rPr>
              <a:t></a:t>
            </a:r>
            <a:r>
              <a:rPr lang="en-US" sz="2800" b="1" i="1" dirty="0">
                <a:latin typeface="Times New Roman" pitchFamily="16" charset="0"/>
                <a:sym typeface="Symbol" pitchFamily="18" charset="2"/>
              </a:rPr>
              <a:t>R</a:t>
            </a:r>
            <a:r>
              <a:rPr lang="en-US" sz="2800" b="1" i="1" dirty="0">
                <a:sym typeface="Symbol" pitchFamily="18" charset="2"/>
              </a:rPr>
              <a:t>L</a:t>
            </a:r>
            <a:r>
              <a:rPr lang="en-US" sz="2800" b="1" dirty="0">
                <a:sym typeface="Symbol" pitchFamily="18" charset="2"/>
              </a:rPr>
              <a:t>+</a:t>
            </a:r>
            <a:r>
              <a:rPr lang="en-US" sz="2800" b="1" i="1" dirty="0">
                <a:latin typeface="Times New Roman" pitchFamily="16" charset="0"/>
                <a:sym typeface="Symbol" pitchFamily="18" charset="2"/>
              </a:rPr>
              <a:t>R</a:t>
            </a:r>
            <a:r>
              <a:rPr lang="en-US" sz="2800" b="1" baseline="30000" dirty="0">
                <a:sym typeface="Symbol" pitchFamily="18" charset="2"/>
              </a:rPr>
              <a:t>2</a:t>
            </a:r>
            <a:r>
              <a:rPr lang="en-US" sz="2800" b="1" dirty="0">
                <a:sym typeface="Symbol" pitchFamily="18" charset="2"/>
              </a:rPr>
              <a:t>=</a:t>
            </a:r>
            <a:r>
              <a:rPr lang="en-US" sz="2800" b="1" i="1" dirty="0">
                <a:latin typeface="Times New Roman" pitchFamily="16" charset="0"/>
                <a:sym typeface="Symbol" pitchFamily="18" charset="2"/>
              </a:rPr>
              <a:t>R</a:t>
            </a:r>
            <a:r>
              <a:rPr lang="en-US" sz="2800" b="1" dirty="0">
                <a:sym typeface="Symbol" pitchFamily="18" charset="2"/>
              </a:rPr>
              <a:t>(</a:t>
            </a:r>
            <a:r>
              <a:rPr lang="en-US" sz="2800" b="1" i="1" dirty="0">
                <a:sym typeface="Symbol" pitchFamily="18" charset="2"/>
              </a:rPr>
              <a:t>L</a:t>
            </a:r>
            <a:r>
              <a:rPr lang="en-US" sz="2800" b="1" dirty="0">
                <a:sym typeface="Symbol" pitchFamily="18" charset="2"/>
              </a:rPr>
              <a:t>+</a:t>
            </a:r>
            <a:r>
              <a:rPr lang="en-US" sz="2800" b="1" i="1" dirty="0">
                <a:latin typeface="Times New Roman" pitchFamily="16" charset="0"/>
                <a:sym typeface="Symbol" pitchFamily="18" charset="2"/>
              </a:rPr>
              <a:t>R</a:t>
            </a:r>
            <a:r>
              <a:rPr lang="en-US" sz="2800" b="1" dirty="0">
                <a:sym typeface="Symbol" pitchFamily="18" charset="2"/>
              </a:rPr>
              <a:t>)</a:t>
            </a:r>
            <a:endParaRPr lang="en-US" sz="2800" b="1" baseline="30000" dirty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85720" y="0"/>
            <a:ext cx="857256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 задач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№1.Колпак к костюму клоуна имеет вид конуса,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радиус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основания которого равен 8см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высота колпака 12см. Сколько метров ткани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надо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купить, чтобы обтянуть этот колпак.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Прямоугольный треугольник с катетами 6 см и 8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вращается вокруг меньшего катета. Найти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площадь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боковой и полной поверхностей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образованного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этом вращении конуса.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3.Площадь осевого сечения конуса равна 0,6 см</a:t>
            </a:r>
            <a:r>
              <a:rPr kumimoji="0" lang="ru-RU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Высота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конуса равна 1,2 см. Вычислить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площадь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полной поверхности конуса.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3" name="Group 9"/>
          <p:cNvGrpSpPr>
            <a:grpSpLocks noChangeAspect="1"/>
          </p:cNvGrpSpPr>
          <p:nvPr/>
        </p:nvGrpSpPr>
        <p:grpSpPr bwMode="auto">
          <a:xfrm>
            <a:off x="6786578" y="4497274"/>
            <a:ext cx="2032482" cy="3021123"/>
            <a:chOff x="1137" y="1294"/>
            <a:chExt cx="2467" cy="3667"/>
          </a:xfrm>
        </p:grpSpPr>
        <p:sp>
          <p:nvSpPr>
            <p:cNvPr id="4" name="AutoShape 8"/>
            <p:cNvSpPr>
              <a:spLocks noChangeAspect="1" noChangeArrowheads="1" noTextEdit="1"/>
            </p:cNvSpPr>
            <p:nvPr/>
          </p:nvSpPr>
          <p:spPr bwMode="auto">
            <a:xfrm>
              <a:off x="1137" y="1294"/>
              <a:ext cx="2467" cy="2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Arc 10"/>
            <p:cNvSpPr>
              <a:spLocks/>
            </p:cNvSpPr>
            <p:nvPr/>
          </p:nvSpPr>
          <p:spPr bwMode="auto">
            <a:xfrm>
              <a:off x="1288" y="2272"/>
              <a:ext cx="2166" cy="1627"/>
            </a:xfrm>
            <a:custGeom>
              <a:avLst/>
              <a:gdLst>
                <a:gd name="G0" fmla="+- 14410 0 0"/>
                <a:gd name="G1" fmla="+- 0 0 0"/>
                <a:gd name="G2" fmla="+- 21600 0 0"/>
                <a:gd name="T0" fmla="*/ 28812 w 28812"/>
                <a:gd name="T1" fmla="*/ 16098 h 21600"/>
                <a:gd name="T2" fmla="*/ 0 w 28812"/>
                <a:gd name="T3" fmla="*/ 16091 h 21600"/>
                <a:gd name="T4" fmla="*/ 14410 w 2881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12" h="21600" fill="none" extrusionOk="0">
                  <a:moveTo>
                    <a:pt x="28811" y="16097"/>
                  </a:moveTo>
                  <a:cubicBezTo>
                    <a:pt x="24851" y="19641"/>
                    <a:pt x="19724" y="21599"/>
                    <a:pt x="14410" y="21600"/>
                  </a:cubicBezTo>
                  <a:cubicBezTo>
                    <a:pt x="9092" y="21600"/>
                    <a:pt x="3961" y="19638"/>
                    <a:pt x="0" y="16090"/>
                  </a:cubicBezTo>
                </a:path>
                <a:path w="28812" h="21600" stroke="0" extrusionOk="0">
                  <a:moveTo>
                    <a:pt x="28811" y="16097"/>
                  </a:moveTo>
                  <a:cubicBezTo>
                    <a:pt x="24851" y="19641"/>
                    <a:pt x="19724" y="21599"/>
                    <a:pt x="14410" y="21600"/>
                  </a:cubicBezTo>
                  <a:cubicBezTo>
                    <a:pt x="9092" y="21600"/>
                    <a:pt x="3961" y="19638"/>
                    <a:pt x="0" y="16090"/>
                  </a:cubicBezTo>
                  <a:lnTo>
                    <a:pt x="14410" y="0"/>
                  </a:lnTo>
                  <a:close/>
                </a:path>
              </a:pathLst>
            </a:custGeom>
            <a:noFill/>
            <a:ln w="2705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Arc 11"/>
            <p:cNvSpPr>
              <a:spLocks/>
            </p:cNvSpPr>
            <p:nvPr/>
          </p:nvSpPr>
          <p:spPr bwMode="auto">
            <a:xfrm>
              <a:off x="1288" y="3133"/>
              <a:ext cx="2165" cy="1828"/>
            </a:xfrm>
            <a:custGeom>
              <a:avLst/>
              <a:gdLst>
                <a:gd name="G0" fmla="+- 12729 0 0"/>
                <a:gd name="G1" fmla="+- 21600 0 0"/>
                <a:gd name="G2" fmla="+- 21600 0 0"/>
                <a:gd name="T0" fmla="*/ 0 w 25451"/>
                <a:gd name="T1" fmla="*/ 4149 h 21600"/>
                <a:gd name="T2" fmla="*/ 25451 w 25451"/>
                <a:gd name="T3" fmla="*/ 4144 h 21600"/>
                <a:gd name="T4" fmla="*/ 12729 w 2545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51" h="21600" fill="none" extrusionOk="0">
                  <a:moveTo>
                    <a:pt x="0" y="4149"/>
                  </a:moveTo>
                  <a:cubicBezTo>
                    <a:pt x="3696" y="1452"/>
                    <a:pt x="8153" y="-1"/>
                    <a:pt x="12729" y="0"/>
                  </a:cubicBezTo>
                  <a:cubicBezTo>
                    <a:pt x="17301" y="0"/>
                    <a:pt x="21755" y="1450"/>
                    <a:pt x="25450" y="4144"/>
                  </a:cubicBezTo>
                </a:path>
                <a:path w="25451" h="21600" stroke="0" extrusionOk="0">
                  <a:moveTo>
                    <a:pt x="0" y="4149"/>
                  </a:moveTo>
                  <a:cubicBezTo>
                    <a:pt x="3696" y="1452"/>
                    <a:pt x="8153" y="-1"/>
                    <a:pt x="12729" y="0"/>
                  </a:cubicBezTo>
                  <a:cubicBezTo>
                    <a:pt x="17301" y="0"/>
                    <a:pt x="21755" y="1450"/>
                    <a:pt x="25450" y="4144"/>
                  </a:cubicBezTo>
                  <a:lnTo>
                    <a:pt x="12729" y="2160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Line 12"/>
            <p:cNvSpPr>
              <a:spLocks noChangeShapeType="1"/>
            </p:cNvSpPr>
            <p:nvPr/>
          </p:nvSpPr>
          <p:spPr bwMode="auto">
            <a:xfrm>
              <a:off x="2371" y="1625"/>
              <a:ext cx="1" cy="18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Line 13"/>
            <p:cNvSpPr>
              <a:spLocks noChangeShapeType="1"/>
            </p:cNvSpPr>
            <p:nvPr/>
          </p:nvSpPr>
          <p:spPr bwMode="auto">
            <a:xfrm flipH="1">
              <a:off x="1288" y="1625"/>
              <a:ext cx="1083" cy="1859"/>
            </a:xfrm>
            <a:prstGeom prst="line">
              <a:avLst/>
            </a:prstGeom>
            <a:noFill/>
            <a:ln w="2705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14"/>
            <p:cNvSpPr>
              <a:spLocks noChangeShapeType="1"/>
            </p:cNvSpPr>
            <p:nvPr/>
          </p:nvSpPr>
          <p:spPr bwMode="auto">
            <a:xfrm>
              <a:off x="2371" y="1625"/>
              <a:ext cx="1082" cy="1859"/>
            </a:xfrm>
            <a:prstGeom prst="line">
              <a:avLst/>
            </a:prstGeom>
            <a:noFill/>
            <a:ln w="2705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15"/>
            <p:cNvSpPr>
              <a:spLocks noChangeShapeType="1"/>
            </p:cNvSpPr>
            <p:nvPr/>
          </p:nvSpPr>
          <p:spPr bwMode="auto">
            <a:xfrm flipH="1">
              <a:off x="1817" y="3195"/>
              <a:ext cx="1057" cy="60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16"/>
            <p:cNvSpPr>
              <a:spLocks noChangeShapeType="1"/>
            </p:cNvSpPr>
            <p:nvPr/>
          </p:nvSpPr>
          <p:spPr bwMode="auto">
            <a:xfrm flipH="1">
              <a:off x="1817" y="1625"/>
              <a:ext cx="554" cy="2174"/>
            </a:xfrm>
            <a:prstGeom prst="line">
              <a:avLst/>
            </a:prstGeom>
            <a:noFill/>
            <a:ln w="2705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7"/>
            <p:cNvSpPr>
              <a:spLocks noChangeShapeType="1"/>
            </p:cNvSpPr>
            <p:nvPr/>
          </p:nvSpPr>
          <p:spPr bwMode="auto">
            <a:xfrm>
              <a:off x="2371" y="1625"/>
              <a:ext cx="503" cy="157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Oval 18"/>
            <p:cNvSpPr>
              <a:spLocks noChangeArrowheads="1"/>
            </p:cNvSpPr>
            <p:nvPr/>
          </p:nvSpPr>
          <p:spPr bwMode="auto">
            <a:xfrm>
              <a:off x="2849" y="3170"/>
              <a:ext cx="63" cy="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Rectangle 19"/>
            <p:cNvSpPr>
              <a:spLocks noChangeArrowheads="1"/>
            </p:cNvSpPr>
            <p:nvPr/>
          </p:nvSpPr>
          <p:spPr bwMode="auto">
            <a:xfrm>
              <a:off x="2899" y="2994"/>
              <a:ext cx="110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900" b="1">
                  <a:solidFill>
                    <a:srgbClr val="000000"/>
                  </a:solidFill>
                </a:rPr>
                <a:t>C</a:t>
              </a:r>
              <a:endParaRPr lang="ru-RU" b="1"/>
            </a:p>
          </p:txBody>
        </p:sp>
        <p:sp>
          <p:nvSpPr>
            <p:cNvPr id="15" name="Oval 20"/>
            <p:cNvSpPr>
              <a:spLocks noChangeArrowheads="1"/>
            </p:cNvSpPr>
            <p:nvPr/>
          </p:nvSpPr>
          <p:spPr bwMode="auto">
            <a:xfrm>
              <a:off x="2345" y="3459"/>
              <a:ext cx="63" cy="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Rectangle 21"/>
            <p:cNvSpPr>
              <a:spLocks noChangeArrowheads="1"/>
            </p:cNvSpPr>
            <p:nvPr/>
          </p:nvSpPr>
          <p:spPr bwMode="auto">
            <a:xfrm>
              <a:off x="2207" y="3334"/>
              <a:ext cx="118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900" b="1" dirty="0">
                  <a:solidFill>
                    <a:srgbClr val="000000"/>
                  </a:solidFill>
                </a:rPr>
                <a:t>О</a:t>
              </a:r>
              <a:endParaRPr lang="ru-RU" b="1" dirty="0"/>
            </a:p>
          </p:txBody>
        </p:sp>
        <p:sp>
          <p:nvSpPr>
            <p:cNvPr id="17" name="Oval 22"/>
            <p:cNvSpPr>
              <a:spLocks noChangeArrowheads="1"/>
            </p:cNvSpPr>
            <p:nvPr/>
          </p:nvSpPr>
          <p:spPr bwMode="auto">
            <a:xfrm>
              <a:off x="1792" y="3773"/>
              <a:ext cx="62" cy="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Rectangle 23"/>
            <p:cNvSpPr>
              <a:spLocks noChangeArrowheads="1"/>
            </p:cNvSpPr>
            <p:nvPr/>
          </p:nvSpPr>
          <p:spPr bwMode="auto">
            <a:xfrm>
              <a:off x="1666" y="3849"/>
              <a:ext cx="110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900" b="1">
                  <a:solidFill>
                    <a:srgbClr val="000000"/>
                  </a:solidFill>
                </a:rPr>
                <a:t>A</a:t>
              </a:r>
              <a:endParaRPr lang="ru-RU" b="1"/>
            </a:p>
          </p:txBody>
        </p:sp>
        <p:sp>
          <p:nvSpPr>
            <p:cNvPr id="19" name="Oval 24"/>
            <p:cNvSpPr>
              <a:spLocks noChangeArrowheads="1"/>
            </p:cNvSpPr>
            <p:nvPr/>
          </p:nvSpPr>
          <p:spPr bwMode="auto">
            <a:xfrm>
              <a:off x="2345" y="1600"/>
              <a:ext cx="63" cy="62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Rectangle 25"/>
            <p:cNvSpPr>
              <a:spLocks noChangeArrowheads="1"/>
            </p:cNvSpPr>
            <p:nvPr/>
          </p:nvSpPr>
          <p:spPr bwMode="auto">
            <a:xfrm>
              <a:off x="2091" y="1298"/>
              <a:ext cx="264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ru-RU" sz="1900" b="1" dirty="0">
                  <a:solidFill>
                    <a:srgbClr val="000000"/>
                  </a:solidFill>
                </a:rPr>
                <a:t>B</a:t>
              </a:r>
              <a:endParaRPr lang="ru-RU" b="1" dirty="0"/>
            </a:p>
          </p:txBody>
        </p:sp>
      </p:grpSp>
      <p:pic>
        <p:nvPicPr>
          <p:cNvPr id="21" name="Picture 3" descr="Рисунок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2049018"/>
            <a:ext cx="1714512" cy="250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i?id=47546448&amp;tov=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214290"/>
            <a:ext cx="1728787" cy="1666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8429652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Домашнее задание: п.61-62,№551(а),553,563.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Рефлексия: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357290" y="2143116"/>
          <a:ext cx="6786610" cy="4143404"/>
        </p:xfrm>
        <a:graphic>
          <a:graphicData uri="http://schemas.openxmlformats.org/drawingml/2006/table">
            <a:tbl>
              <a:tblPr/>
              <a:tblGrid>
                <a:gridCol w="3543194"/>
                <a:gridCol w="3243416"/>
              </a:tblGrid>
              <a:tr h="41434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Необычный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Занимательный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Нестандартный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Неожиданный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Смешной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Трудный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Непривычный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Решающий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 Успешный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Тяжёлый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Неинтересный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Урок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Конус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Вычисление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Задача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Ответ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Работа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Построение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Решение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Рисунок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Сечение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</a:rPr>
                        <a:t>План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</TotalTime>
  <Words>193</Words>
  <Application>Microsoft Office PowerPoint</Application>
  <PresentationFormat>Экран (4:3)</PresentationFormat>
  <Paragraphs>66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Поток</vt:lpstr>
      <vt:lpstr>Площадь поверхности конуса</vt:lpstr>
      <vt:lpstr>Конус безопасности</vt:lpstr>
      <vt:lpstr>Слайд 3</vt:lpstr>
      <vt:lpstr>Слайд 4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8</cp:revision>
  <dcterms:created xsi:type="dcterms:W3CDTF">2016-08-25T06:19:18Z</dcterms:created>
  <dcterms:modified xsi:type="dcterms:W3CDTF">2016-08-27T07:57:01Z</dcterms:modified>
</cp:coreProperties>
</file>